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2"/>
  </p:notesMasterIdLst>
  <p:sldIdLst>
    <p:sldId id="256" r:id="rId2"/>
    <p:sldId id="335" r:id="rId3"/>
    <p:sldId id="366" r:id="rId4"/>
    <p:sldId id="368" r:id="rId5"/>
    <p:sldId id="367" r:id="rId6"/>
    <p:sldId id="369" r:id="rId7"/>
    <p:sldId id="360" r:id="rId8"/>
    <p:sldId id="364" r:id="rId9"/>
    <p:sldId id="339" r:id="rId10"/>
    <p:sldId id="359"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0" d="100"/>
          <a:sy n="50" d="100"/>
        </p:scale>
        <p:origin x="-1956" y="-5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4A4CAE77-B8B1-49B7-9986-23DC29B73BCB}" type="datetime1">
              <a:rPr lang="en-US" smtClean="0"/>
              <a:pPr>
                <a:defRPr/>
              </a:pPr>
              <a:t>4/15/2020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r>
              <a:rPr lang="en-US" smtClean="0"/>
              <a:t>Author:RK</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29E3B3A6-35C4-4A4A-A93B-FEA2E3D8346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4/15/2020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4/15/2020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3A26468A-707D-43B7-A2A2-6F6E66C6416E}" type="datetime1">
              <a:rPr lang="en-US" smtClean="0"/>
              <a:pPr>
                <a:defRPr/>
              </a:pPr>
              <a:t>4/15/2020</a:t>
            </a:fld>
            <a:endParaRPr lang="en-US"/>
          </a:p>
        </p:txBody>
      </p:sp>
      <p:sp>
        <p:nvSpPr>
          <p:cNvPr id="9" name="Slide Number Placeholder 8"/>
          <p:cNvSpPr>
            <a:spLocks noGrp="1"/>
          </p:cNvSpPr>
          <p:nvPr>
            <p:ph type="sldNum" sz="quarter" idx="15"/>
          </p:nvPr>
        </p:nvSpPr>
        <p:spPr/>
        <p:txBody>
          <a:bodyPr rtlCol="0"/>
          <a:lstStyle/>
          <a:p>
            <a:pPr>
              <a:defRPr/>
            </a:pPr>
            <a:fld id="{FE88FBAD-9DA8-472F-839A-428AD1F4DEE1}"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r>
              <a:rPr lang="en-US" smtClean="0"/>
              <a:t>Author:RK</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86442F78-5EBF-4453-A097-83F2C8DFCA84}" type="datetime1">
              <a:rPr lang="en-US" smtClean="0"/>
              <a:pPr>
                <a:defRPr/>
              </a:pPr>
              <a:t>4/15/2020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r>
              <a:rPr lang="en-US" smtClean="0"/>
              <a:t>Author:RK</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30ECD9A4-5F66-4780-BB8E-330017FFA7D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4/15/2020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4/15/2020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95305D4A-26BC-4003-A6BB-1FE483E62D74}" type="datetime1">
              <a:rPr lang="en-US" smtClean="0"/>
              <a:pPr>
                <a:defRPr/>
              </a:pPr>
              <a:t>4/15/2020</a:t>
            </a:fld>
            <a:endParaRPr lang="en-US"/>
          </a:p>
        </p:txBody>
      </p:sp>
      <p:sp>
        <p:nvSpPr>
          <p:cNvPr id="7" name="Slide Number Placeholder 6"/>
          <p:cNvSpPr>
            <a:spLocks noGrp="1"/>
          </p:cNvSpPr>
          <p:nvPr>
            <p:ph type="sldNum" sz="quarter" idx="11"/>
          </p:nvPr>
        </p:nvSpPr>
        <p:spPr/>
        <p:txBody>
          <a:bodyPr rtlCol="0"/>
          <a:lstStyle/>
          <a:p>
            <a:pPr>
              <a:defRPr/>
            </a:pPr>
            <a:fld id="{1FF23CE0-A7BA-44DD-B5DD-50C48A27FB95}"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r>
              <a:rPr lang="en-US" smtClean="0"/>
              <a:t>Author:RK</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4/15/2020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A526942A-22AA-43F1-BB1B-25EDD8605733}" type="datetime1">
              <a:rPr lang="en-US" smtClean="0"/>
              <a:pPr>
                <a:defRPr/>
              </a:pPr>
              <a:t>4/15/2020</a:t>
            </a:fld>
            <a:endParaRPr lang="en-US"/>
          </a:p>
        </p:txBody>
      </p:sp>
      <p:sp>
        <p:nvSpPr>
          <p:cNvPr id="22" name="Slide Number Placeholder 21"/>
          <p:cNvSpPr>
            <a:spLocks noGrp="1"/>
          </p:cNvSpPr>
          <p:nvPr>
            <p:ph type="sldNum" sz="quarter" idx="15"/>
          </p:nvPr>
        </p:nvSpPr>
        <p:spPr/>
        <p:txBody>
          <a:bodyPr rtlCol="0"/>
          <a:lstStyle/>
          <a:p>
            <a:pPr>
              <a:defRPr/>
            </a:pPr>
            <a:fld id="{5C23F445-A553-4D3F-BF04-A18E2120CA02}"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44528B13-61B8-4B34-AE66-FAA20D62E9E3}" type="datetime1">
              <a:rPr lang="en-US" smtClean="0"/>
              <a:pPr>
                <a:defRPr/>
              </a:pPr>
              <a:t>4/15/2020</a:t>
            </a:fld>
            <a:endParaRPr lang="en-US"/>
          </a:p>
        </p:txBody>
      </p:sp>
      <p:sp>
        <p:nvSpPr>
          <p:cNvPr id="18" name="Slide Number Placeholder 17"/>
          <p:cNvSpPr>
            <a:spLocks noGrp="1"/>
          </p:cNvSpPr>
          <p:nvPr>
            <p:ph type="sldNum" sz="quarter" idx="11"/>
          </p:nvPr>
        </p:nvSpPr>
        <p:spPr/>
        <p:txBody>
          <a:bodyPr rtlCol="0"/>
          <a:lstStyle/>
          <a:p>
            <a:pPr>
              <a:defRPr/>
            </a:pPr>
            <a:fld id="{5F7CE51B-D314-4748-A7FB-C6BBF3CC08C9}"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DA77A13B-D29E-4A31-9A3D-BDF778EEE264}" type="datetime1">
              <a:rPr lang="en-US" smtClean="0"/>
              <a:pPr>
                <a:defRPr/>
              </a:pPr>
              <a:t>4/15/2020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US" smtClean="0"/>
              <a:t>Author:RK</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228600"/>
            <a:ext cx="8229600" cy="2667000"/>
          </a:xfrm>
        </p:spPr>
        <p:txBody>
          <a:bodyPr>
            <a:normAutofit fontScale="90000"/>
          </a:bodyPr>
          <a:lstStyle/>
          <a:p>
            <a:pPr indent="457200" algn="ctr" eaLnBrk="1" hangingPunct="1"/>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800" b="1">
                <a:solidFill>
                  <a:srgbClr val="0070C0"/>
                </a:solidFill>
              </a:rPr>
              <a:t>TOPIC: </a:t>
            </a:r>
            <a:r>
              <a:rPr lang="en-IN" sz="2800" b="1" dirty="0" smtClean="0">
                <a:solidFill>
                  <a:srgbClr val="0070C0"/>
                </a:solidFill>
              </a:rPr>
              <a:t>Agreement – Meaning, Types and Differences between Agreement and contract</a:t>
            </a:r>
            <a:endParaRPr sz="3200">
              <a:solidFill>
                <a:srgbClr val="0070C0"/>
              </a:solidFill>
            </a:endParaRPr>
          </a:p>
        </p:txBody>
      </p:sp>
      <p:sp>
        <p:nvSpPr>
          <p:cNvPr id="6146" name="Subtitle 2"/>
          <p:cNvSpPr>
            <a:spLocks noGrp="1"/>
          </p:cNvSpPr>
          <p:nvPr>
            <p:ph type="subTitle" idx="1"/>
          </p:nvPr>
        </p:nvSpPr>
        <p:spPr>
          <a:xfrm>
            <a:off x="1752600" y="2895600"/>
            <a:ext cx="6934200" cy="3200400"/>
          </a:xfrm>
        </p:spPr>
        <p:txBody>
          <a:bodyPr>
            <a:normAutofit fontScale="92500" lnSpcReduction="10000"/>
          </a:bodyPr>
          <a:lstStyle/>
          <a:p>
            <a:pPr algn="ctr" eaLnBrk="1" hangingPunct="1"/>
            <a:endParaRPr lang="en-US" sz="4000" b="1" u="sng" dirty="0"/>
          </a:p>
          <a:p>
            <a:pPr algn="ctr" eaLnBrk="1" hangingPunct="1"/>
            <a:r>
              <a:rPr lang="en-US" sz="3500" b="1" u="sng" dirty="0">
                <a:solidFill>
                  <a:schemeClr val="tx1"/>
                </a:solidFill>
              </a:rPr>
              <a:t>Prepared By</a:t>
            </a:r>
          </a:p>
          <a:p>
            <a:pPr algn="ctr" eaLnBrk="1" hangingPunct="1">
              <a:spcBef>
                <a:spcPts val="200"/>
              </a:spcBef>
            </a:pPr>
            <a:r>
              <a:rPr lang="en-US" sz="3500" b="1" dirty="0">
                <a:solidFill>
                  <a:schemeClr val="tx1"/>
                </a:solidFill>
              </a:rPr>
              <a:t> Dr. SHAHID IQBAL </a:t>
            </a:r>
          </a:p>
          <a:p>
            <a:pPr algn="ctr" eaLnBrk="1" hangingPunct="1">
              <a:spcBef>
                <a:spcPts val="200"/>
              </a:spcBef>
            </a:pPr>
            <a:r>
              <a:rPr lang="en-US" sz="2500" b="1" dirty="0">
                <a:solidFill>
                  <a:schemeClr val="tx1"/>
                </a:solidFill>
              </a:rPr>
              <a:t>Guest Faculty,</a:t>
            </a:r>
          </a:p>
          <a:p>
            <a:pPr algn="ctr" eaLnBrk="1" hangingPunct="1">
              <a:spcBef>
                <a:spcPts val="200"/>
              </a:spcBef>
            </a:pPr>
            <a:r>
              <a:rPr lang="en-US" sz="2500" b="1" dirty="0">
                <a:solidFill>
                  <a:schemeClr val="tx1"/>
                </a:solidFill>
              </a:rPr>
              <a:t>Marwari College, </a:t>
            </a:r>
            <a:r>
              <a:rPr lang="en-US" sz="2500" b="1" dirty="0" err="1">
                <a:solidFill>
                  <a:schemeClr val="tx1"/>
                </a:solidFill>
              </a:rPr>
              <a:t>Darbhanga</a:t>
            </a:r>
            <a:r>
              <a:rPr lang="en-US" sz="2500" b="1" dirty="0">
                <a:solidFill>
                  <a:schemeClr val="tx1"/>
                </a:solidFill>
              </a:rPr>
              <a:t>,</a:t>
            </a:r>
          </a:p>
          <a:p>
            <a:pPr algn="ctr" eaLnBrk="1" hangingPunct="1">
              <a:spcBef>
                <a:spcPts val="200"/>
              </a:spcBef>
            </a:pPr>
            <a:r>
              <a:rPr lang="en-US" sz="2500" b="1" dirty="0">
                <a:solidFill>
                  <a:schemeClr val="tx1"/>
                </a:solidFill>
              </a:rPr>
              <a:t>Mobile No. and </a:t>
            </a:r>
            <a:r>
              <a:rPr lang="en-US" sz="2500" b="1" dirty="0" err="1">
                <a:solidFill>
                  <a:schemeClr val="tx1"/>
                </a:solidFill>
              </a:rPr>
              <a:t>Whatsup</a:t>
            </a:r>
            <a:r>
              <a:rPr lang="en-US" sz="2500" b="1" dirty="0">
                <a:solidFill>
                  <a:schemeClr val="tx1"/>
                </a:solidFill>
              </a:rPr>
              <a:t> No. : 7004160257</a:t>
            </a:r>
          </a:p>
          <a:p>
            <a:pPr algn="ctr" eaLnBrk="1" hangingPunct="1">
              <a:spcBef>
                <a:spcPts val="200"/>
              </a:spcBef>
            </a:pPr>
            <a:r>
              <a:rPr lang="en-US" sz="25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1"/>
          </p:nvPr>
        </p:nvSpPr>
        <p:spPr/>
        <p:txBody>
          <a:bodyPr/>
          <a:lstStyle/>
          <a:p>
            <a:pPr>
              <a:defRPr/>
            </a:pPr>
            <a:fld id="{1FF23CE0-A7BA-44DD-B5DD-50C48A27FB95}" type="slidenum">
              <a:rPr lang="en-US" smtClean="0"/>
              <a:pPr>
                <a:defRPr/>
              </a:pPr>
              <a:t>10</a:t>
            </a:fld>
            <a:endParaRPr lang="en-US"/>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76200"/>
            <a:ext cx="8424768" cy="854809"/>
          </a:xfrm>
        </p:spPr>
        <p:txBody>
          <a:bodyPr/>
          <a:lstStyle/>
          <a:p>
            <a:pPr algn="ctr"/>
            <a:r>
              <a:rPr lang="en-IN" sz="4000" dirty="0" smtClean="0">
                <a:solidFill>
                  <a:srgbClr val="FF0000"/>
                </a:solidFill>
                <a:latin typeface="bitter"/>
              </a:rPr>
              <a:t>Agreement : </a:t>
            </a:r>
            <a:r>
              <a:rPr lang="en-IN" sz="4000" dirty="0" smtClean="0">
                <a:solidFill>
                  <a:srgbClr val="FF0000"/>
                </a:solidFill>
                <a:latin typeface="bitter"/>
              </a:rPr>
              <a:t>-</a:t>
            </a:r>
            <a:endParaRPr lang="en-US" dirty="0">
              <a:solidFill>
                <a:srgbClr val="FF0000"/>
              </a:solidFill>
            </a:endParaRPr>
          </a:p>
        </p:txBody>
      </p:sp>
      <p:sp>
        <p:nvSpPr>
          <p:cNvPr id="6" name="Slide Number Placeholder 5"/>
          <p:cNvSpPr>
            <a:spLocks noGrp="1"/>
          </p:cNvSpPr>
          <p:nvPr>
            <p:ph type="sldNum" sz="quarter" idx="15"/>
          </p:nvPr>
        </p:nvSpPr>
        <p:spPr/>
        <p:txBody>
          <a:bodyPr/>
          <a:lstStyle/>
          <a:p>
            <a:pPr>
              <a:defRPr/>
            </a:pPr>
            <a:fld id="{BEFF15C5-7A37-4B5C-9F13-4DD073D7DC40}" type="slidenum">
              <a:rPr lang="en-US" smtClean="0"/>
              <a:pPr>
                <a:defRPr/>
              </a:pPr>
              <a:t>2</a:t>
            </a:fld>
            <a:endParaRPr lang="en-US" dirty="0"/>
          </a:p>
        </p:txBody>
      </p:sp>
      <p:sp>
        <p:nvSpPr>
          <p:cNvPr id="8" name="object 2"/>
          <p:cNvSpPr txBox="1"/>
          <p:nvPr/>
        </p:nvSpPr>
        <p:spPr>
          <a:xfrm>
            <a:off x="262032" y="0"/>
            <a:ext cx="8205470" cy="6660798"/>
          </a:xfrm>
          <a:prstGeom prst="rect">
            <a:avLst/>
          </a:prstGeom>
        </p:spPr>
        <p:txBody>
          <a:bodyPr vert="horz" wrap="square" lIns="0" tIns="12700" rIns="0" bIns="0" rtlCol="0">
            <a:spAutoFit/>
          </a:bodyPr>
          <a:lstStyle/>
          <a:p>
            <a:pPr algn="just"/>
            <a:endParaRPr lang="en-US" sz="2400" b="1" dirty="0" smtClean="0">
              <a:latin typeface="+mj-lt"/>
            </a:endParaRPr>
          </a:p>
          <a:p>
            <a:pPr algn="just"/>
            <a:endParaRPr lang="en-US" sz="2400" b="1" dirty="0" smtClean="0">
              <a:latin typeface="+mj-lt"/>
            </a:endParaRPr>
          </a:p>
          <a:p>
            <a:pPr algn="just"/>
            <a:endParaRPr lang="en-US" sz="2400" b="1" dirty="0" smtClean="0">
              <a:latin typeface="+mj-lt"/>
            </a:endParaRPr>
          </a:p>
          <a:p>
            <a:pPr algn="just"/>
            <a:r>
              <a:rPr lang="en-US" sz="2400" dirty="0" smtClean="0">
                <a:latin typeface="+mj-lt"/>
                <a:cs typeface="Calibri" pitchFamily="34" charset="0"/>
              </a:rPr>
              <a:t>The Indian Contract Act, 1872 defines what we mean by “Agreement”. In its section 2 (e), the Act defines the term agreement as </a:t>
            </a:r>
            <a:r>
              <a:rPr lang="en-US" sz="2400" b="1" dirty="0" smtClean="0">
                <a:latin typeface="+mj-lt"/>
                <a:cs typeface="Calibri" pitchFamily="34" charset="0"/>
              </a:rPr>
              <a:t>“every promise and every set of promises, forming the consideration for each other</a:t>
            </a:r>
            <a:r>
              <a:rPr lang="en-US" sz="2400" b="1" dirty="0" smtClean="0">
                <a:latin typeface="+mj-lt"/>
                <a:cs typeface="Calibri" pitchFamily="34" charset="0"/>
              </a:rPr>
              <a:t>”. </a:t>
            </a:r>
          </a:p>
          <a:p>
            <a:pPr algn="just"/>
            <a:endParaRPr lang="en-US" sz="2400" b="1" dirty="0" smtClean="0">
              <a:latin typeface="+mj-lt"/>
            </a:endParaRPr>
          </a:p>
          <a:p>
            <a:pPr algn="just"/>
            <a:r>
              <a:rPr lang="en-US" sz="2400" dirty="0" smtClean="0">
                <a:latin typeface="+mj-lt"/>
              </a:rPr>
              <a:t>There </a:t>
            </a:r>
            <a:r>
              <a:rPr lang="en-US" sz="2400" dirty="0" smtClean="0">
                <a:latin typeface="+mj-lt"/>
              </a:rPr>
              <a:t>must be an agreement between the parties of a contract. It involves </a:t>
            </a:r>
            <a:r>
              <a:rPr lang="en-US" sz="2400" dirty="0" smtClean="0">
                <a:latin typeface="+mj-lt"/>
              </a:rPr>
              <a:t>a valid </a:t>
            </a:r>
            <a:r>
              <a:rPr lang="en-US" sz="2400" dirty="0" smtClean="0">
                <a:latin typeface="+mj-lt"/>
              </a:rPr>
              <a:t>offer by one party and a valid acceptance by the other party. Agreement is created </a:t>
            </a:r>
            <a:r>
              <a:rPr lang="en-US" sz="2400" dirty="0" smtClean="0">
                <a:latin typeface="+mj-lt"/>
              </a:rPr>
              <a:t>by offer </a:t>
            </a:r>
            <a:r>
              <a:rPr lang="en-US" sz="2400" dirty="0" smtClean="0">
                <a:latin typeface="+mj-lt"/>
              </a:rPr>
              <a:t>and acceptance. Therefore an agreement is = offer +acceptance. It is only by </a:t>
            </a:r>
            <a:r>
              <a:rPr lang="en-US" sz="2400" dirty="0" smtClean="0">
                <a:latin typeface="+mj-lt"/>
              </a:rPr>
              <a:t>an agreement </a:t>
            </a:r>
            <a:r>
              <a:rPr lang="en-US" sz="2400" dirty="0" smtClean="0">
                <a:latin typeface="+mj-lt"/>
              </a:rPr>
              <a:t>a contractual relation is established between the parties. For example, </a:t>
            </a:r>
            <a:r>
              <a:rPr lang="en-US" sz="2400" b="1" dirty="0" smtClean="0">
                <a:latin typeface="+mj-lt"/>
              </a:rPr>
              <a:t>A</a:t>
            </a:r>
            <a:r>
              <a:rPr lang="en-US" sz="2400" dirty="0" smtClean="0">
                <a:latin typeface="+mj-lt"/>
              </a:rPr>
              <a:t> </a:t>
            </a:r>
            <a:r>
              <a:rPr lang="en-US" sz="2400" dirty="0" smtClean="0">
                <a:latin typeface="+mj-lt"/>
              </a:rPr>
              <a:t>sends a </a:t>
            </a:r>
            <a:r>
              <a:rPr lang="en-US" sz="2400" dirty="0" smtClean="0">
                <a:latin typeface="+mj-lt"/>
              </a:rPr>
              <a:t>proposal to </a:t>
            </a:r>
            <a:r>
              <a:rPr lang="en-US" sz="2400" b="1" dirty="0" smtClean="0">
                <a:latin typeface="+mj-lt"/>
              </a:rPr>
              <a:t>B</a:t>
            </a:r>
            <a:r>
              <a:rPr lang="en-US" sz="2400" dirty="0" smtClean="0">
                <a:latin typeface="+mj-lt"/>
              </a:rPr>
              <a:t> to purchase a property for Rs. 10 </a:t>
            </a:r>
            <a:r>
              <a:rPr lang="en-US" sz="2400" dirty="0" err="1" smtClean="0">
                <a:latin typeface="+mj-lt"/>
              </a:rPr>
              <a:t>lakhs</a:t>
            </a:r>
            <a:r>
              <a:rPr lang="en-US" sz="2400" dirty="0" smtClean="0">
                <a:latin typeface="+mj-lt"/>
              </a:rPr>
              <a:t> and B accept the same, then </a:t>
            </a:r>
            <a:r>
              <a:rPr lang="en-US" sz="2400" dirty="0" smtClean="0">
                <a:latin typeface="+mj-lt"/>
              </a:rPr>
              <a:t>this result </a:t>
            </a:r>
            <a:r>
              <a:rPr lang="en-US" sz="2400" dirty="0" smtClean="0">
                <a:latin typeface="+mj-lt"/>
              </a:rPr>
              <a:t>into an agreement</a:t>
            </a:r>
            <a:r>
              <a:rPr lang="en-US" sz="2400" dirty="0" smtClean="0">
                <a:latin typeface="+mj-lt"/>
              </a:rPr>
              <a:t>.</a:t>
            </a:r>
            <a:endParaRPr sz="2400">
              <a:latin typeface="+mj-lt"/>
              <a:cs typeface="Times New Roman" pitchFamily="18"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3</a:t>
            </a:fld>
            <a:endParaRPr lang="en-US"/>
          </a:p>
        </p:txBody>
      </p:sp>
      <p:sp>
        <p:nvSpPr>
          <p:cNvPr id="5" name="Rectangle 4"/>
          <p:cNvSpPr/>
          <p:nvPr/>
        </p:nvSpPr>
        <p:spPr>
          <a:xfrm>
            <a:off x="228600" y="990600"/>
            <a:ext cx="8458200" cy="4893647"/>
          </a:xfrm>
          <a:prstGeom prst="rect">
            <a:avLst/>
          </a:prstGeom>
        </p:spPr>
        <p:txBody>
          <a:bodyPr wrap="square">
            <a:spAutoFit/>
          </a:bodyPr>
          <a:lstStyle/>
          <a:p>
            <a:pPr algn="just"/>
            <a:r>
              <a:rPr lang="en-US" sz="2600" dirty="0" smtClean="0">
                <a:latin typeface="+mj-lt"/>
              </a:rPr>
              <a:t>The </a:t>
            </a:r>
            <a:r>
              <a:rPr lang="en-US" sz="2600" dirty="0" smtClean="0">
                <a:latin typeface="+mj-lt"/>
              </a:rPr>
              <a:t>following are the types of agreement are as under:</a:t>
            </a:r>
          </a:p>
          <a:p>
            <a:pPr algn="just"/>
            <a:endParaRPr lang="en-US" sz="2600" dirty="0" smtClean="0">
              <a:latin typeface="+mj-lt"/>
            </a:endParaRPr>
          </a:p>
          <a:p>
            <a:pPr marL="457200" indent="-457200" algn="just">
              <a:buAutoNum type="arabicPeriod"/>
            </a:pPr>
            <a:r>
              <a:rPr lang="en-US" sz="2600" b="1" dirty="0" smtClean="0">
                <a:solidFill>
                  <a:srgbClr val="0070C0"/>
                </a:solidFill>
                <a:latin typeface="+mj-lt"/>
              </a:rPr>
              <a:t>Wagering </a:t>
            </a:r>
            <a:r>
              <a:rPr lang="en-US" sz="2600" b="1" dirty="0" smtClean="0">
                <a:solidFill>
                  <a:srgbClr val="0070C0"/>
                </a:solidFill>
                <a:latin typeface="+mj-lt"/>
              </a:rPr>
              <a:t>Agreement: </a:t>
            </a:r>
            <a:r>
              <a:rPr lang="en-US" sz="2600" dirty="0" smtClean="0">
                <a:latin typeface="+mj-lt"/>
              </a:rPr>
              <a:t>Agreements entered into between parties under the condition that money is payable by the first party to the second party on the happening of a future uncertain event, and the second party to the first party when the event does not happen, are called Wagering Agreements or Wager. There should be mutual chance of profit and loss in a wagering agreement. Generally wagering agreements are void</a:t>
            </a:r>
            <a:r>
              <a:rPr lang="en-US" sz="2600" dirty="0" smtClean="0">
                <a:latin typeface="+mj-lt"/>
              </a:rPr>
              <a:t>.</a:t>
            </a:r>
          </a:p>
        </p:txBody>
      </p:sp>
      <p:sp>
        <p:nvSpPr>
          <p:cNvPr id="6" name="Title 2">
            <a:extLst>
              <a:ext uri="{FF2B5EF4-FFF2-40B4-BE49-F238E27FC236}">
                <a16:creationId xmlns:a16="http://schemas.microsoft.com/office/drawing/2014/main" xmlns="" id="{A526E448-6C8E-6945-B868-19CDAC7A2963}"/>
              </a:ext>
            </a:extLst>
          </p:cNvPr>
          <p:cNvSpPr txBox="1">
            <a:spLocks/>
          </p:cNvSpPr>
          <p:nvPr/>
        </p:nvSpPr>
        <p:spPr>
          <a:xfrm>
            <a:off x="262032" y="364391"/>
            <a:ext cx="8424768" cy="854809"/>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3000" b="0" i="0" u="none" strike="noStrike" kern="1200" cap="small" spc="0" normalizeH="0" baseline="0" noProof="0" dirty="0" smtClean="0">
                <a:ln>
                  <a:noFill/>
                </a:ln>
                <a:solidFill>
                  <a:srgbClr val="FF0000"/>
                </a:solidFill>
                <a:effectLst/>
                <a:uLnTx/>
                <a:uFillTx/>
                <a:latin typeface="bitter"/>
                <a:ea typeface="+mj-ea"/>
                <a:cs typeface="+mj-cs"/>
              </a:rPr>
              <a:t>Types</a:t>
            </a:r>
            <a:r>
              <a:rPr kumimoji="0" lang="en-IN" sz="3000" b="0" i="0" u="none" strike="noStrike" kern="1200" cap="small" spc="0" normalizeH="0" noProof="0" dirty="0" smtClean="0">
                <a:ln>
                  <a:noFill/>
                </a:ln>
                <a:solidFill>
                  <a:srgbClr val="FF0000"/>
                </a:solidFill>
                <a:effectLst/>
                <a:uLnTx/>
                <a:uFillTx/>
                <a:latin typeface="bitter"/>
                <a:ea typeface="+mj-ea"/>
                <a:cs typeface="+mj-cs"/>
              </a:rPr>
              <a:t> of </a:t>
            </a:r>
            <a:r>
              <a:rPr kumimoji="0" lang="en-IN" sz="3000" b="0" i="0" u="none" strike="noStrike" kern="1200" cap="small" spc="0" normalizeH="0" baseline="0" noProof="0" dirty="0" smtClean="0">
                <a:ln>
                  <a:noFill/>
                </a:ln>
                <a:solidFill>
                  <a:srgbClr val="FF0000"/>
                </a:solidFill>
                <a:effectLst/>
                <a:uLnTx/>
                <a:uFillTx/>
                <a:latin typeface="bitter"/>
                <a:ea typeface="+mj-ea"/>
                <a:cs typeface="+mj-cs"/>
              </a:rPr>
              <a:t>Agreement : -</a:t>
            </a:r>
            <a:endParaRPr kumimoji="0" lang="en-US" sz="3000" b="0" i="0" u="none" strike="noStrike" kern="1200" cap="small" spc="0" normalizeH="0" baseline="0" noProof="0" dirty="0">
              <a:ln>
                <a:noFill/>
              </a:ln>
              <a:solidFill>
                <a:srgbClr val="FF0000"/>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4</a:t>
            </a:fld>
            <a:endParaRPr lang="en-US"/>
          </a:p>
        </p:txBody>
      </p:sp>
      <p:sp>
        <p:nvSpPr>
          <p:cNvPr id="5" name="Rectangle 4"/>
          <p:cNvSpPr/>
          <p:nvPr/>
        </p:nvSpPr>
        <p:spPr>
          <a:xfrm>
            <a:off x="228600" y="609600"/>
            <a:ext cx="8458200" cy="6863417"/>
          </a:xfrm>
          <a:prstGeom prst="rect">
            <a:avLst/>
          </a:prstGeom>
        </p:spPr>
        <p:txBody>
          <a:bodyPr wrap="square">
            <a:spAutoFit/>
          </a:bodyPr>
          <a:lstStyle/>
          <a:p>
            <a:pPr algn="just"/>
            <a:r>
              <a:rPr lang="en-US" sz="2200" dirty="0" smtClean="0">
                <a:solidFill>
                  <a:srgbClr val="0070C0"/>
                </a:solidFill>
                <a:latin typeface="+mj-lt"/>
              </a:rPr>
              <a:t>2</a:t>
            </a:r>
            <a:r>
              <a:rPr lang="en-US" sz="2200" b="1" dirty="0" smtClean="0">
                <a:solidFill>
                  <a:srgbClr val="0070C0"/>
                </a:solidFill>
                <a:latin typeface="+mj-lt"/>
              </a:rPr>
              <a:t>. Void Agreement:</a:t>
            </a:r>
            <a:r>
              <a:rPr lang="en-US" sz="2200" dirty="0" smtClean="0">
                <a:latin typeface="+mj-lt"/>
              </a:rPr>
              <a:t> “An agreement not enforceable by law is said to be void”. A void </a:t>
            </a:r>
            <a:r>
              <a:rPr lang="en-US" sz="2200" dirty="0" smtClean="0">
                <a:latin typeface="+mj-lt"/>
              </a:rPr>
              <a:t>agreement has </a:t>
            </a:r>
            <a:r>
              <a:rPr lang="en-US" sz="2200" dirty="0" smtClean="0">
                <a:latin typeface="+mj-lt"/>
              </a:rPr>
              <a:t>no legal significance from the beginning. No contract comes </a:t>
            </a:r>
            <a:r>
              <a:rPr lang="en-US" sz="2200" dirty="0" smtClean="0">
                <a:latin typeface="+mj-lt"/>
              </a:rPr>
              <a:t>out from </a:t>
            </a:r>
            <a:r>
              <a:rPr lang="en-US" sz="2200" dirty="0" smtClean="0">
                <a:latin typeface="+mj-lt"/>
              </a:rPr>
              <a:t>a void agreement </a:t>
            </a:r>
            <a:r>
              <a:rPr lang="en-US" sz="2200" dirty="0" err="1" smtClean="0">
                <a:latin typeface="+mj-lt"/>
              </a:rPr>
              <a:t>i.e</a:t>
            </a:r>
            <a:r>
              <a:rPr lang="en-US" sz="2200" dirty="0" smtClean="0">
                <a:latin typeface="+mj-lt"/>
              </a:rPr>
              <a:t> </a:t>
            </a:r>
            <a:r>
              <a:rPr lang="en-US" sz="2200" dirty="0" smtClean="0">
                <a:latin typeface="+mj-lt"/>
              </a:rPr>
              <a:t>it </a:t>
            </a:r>
            <a:r>
              <a:rPr lang="en-US" sz="2200" dirty="0" smtClean="0">
                <a:latin typeface="+mj-lt"/>
              </a:rPr>
              <a:t>is void </a:t>
            </a:r>
            <a:r>
              <a:rPr lang="en-US" sz="2200" dirty="0" err="1" smtClean="0">
                <a:latin typeface="+mj-lt"/>
              </a:rPr>
              <a:t>ab</a:t>
            </a:r>
            <a:r>
              <a:rPr lang="en-US" sz="2200" dirty="0" smtClean="0">
                <a:latin typeface="+mj-lt"/>
              </a:rPr>
              <a:t> initio. The following agreements are examples of void agreements</a:t>
            </a:r>
            <a:r>
              <a:rPr lang="en-US" sz="2200" dirty="0" smtClean="0">
                <a:latin typeface="+mj-lt"/>
              </a:rPr>
              <a:t>:-</a:t>
            </a:r>
          </a:p>
          <a:p>
            <a:pPr algn="just"/>
            <a:endParaRPr lang="en-US" sz="2200" dirty="0" smtClean="0">
              <a:latin typeface="+mj-lt"/>
            </a:endParaRPr>
          </a:p>
          <a:p>
            <a:pPr algn="just"/>
            <a:r>
              <a:rPr lang="en-US" sz="2200" dirty="0" smtClean="0">
                <a:latin typeface="+mj-lt"/>
              </a:rPr>
              <a:t>a) Agreement with persons like minors (sec.11)</a:t>
            </a:r>
          </a:p>
          <a:p>
            <a:pPr algn="just"/>
            <a:r>
              <a:rPr lang="en-US" sz="2200" dirty="0" smtClean="0">
                <a:latin typeface="+mj-lt"/>
              </a:rPr>
              <a:t>b) Agreement made without consideration (sec.25)</a:t>
            </a:r>
          </a:p>
          <a:p>
            <a:pPr algn="just"/>
            <a:r>
              <a:rPr lang="en-US" sz="2200" dirty="0" smtClean="0">
                <a:latin typeface="+mj-lt"/>
              </a:rPr>
              <a:t>c) Uncertain agreement (sec.29)</a:t>
            </a:r>
          </a:p>
          <a:p>
            <a:pPr algn="just"/>
            <a:r>
              <a:rPr lang="en-US" sz="2200" dirty="0" smtClean="0">
                <a:latin typeface="+mj-lt"/>
              </a:rPr>
              <a:t>d) Impossible agreements (sec.56) etc</a:t>
            </a:r>
            <a:r>
              <a:rPr lang="en-US" sz="2200" dirty="0" smtClean="0">
                <a:latin typeface="+mj-lt"/>
              </a:rPr>
              <a:t>.</a:t>
            </a:r>
          </a:p>
          <a:p>
            <a:pPr algn="just"/>
            <a:endParaRPr lang="en-US" sz="2200" dirty="0" smtClean="0">
              <a:latin typeface="+mj-lt"/>
            </a:endParaRPr>
          </a:p>
          <a:p>
            <a:pPr algn="just"/>
            <a:r>
              <a:rPr lang="en-US" sz="2200" b="1" dirty="0" smtClean="0">
                <a:solidFill>
                  <a:srgbClr val="0070C0"/>
                </a:solidFill>
                <a:latin typeface="+mj-lt"/>
              </a:rPr>
              <a:t>3. </a:t>
            </a:r>
            <a:r>
              <a:rPr lang="en-US" sz="2200" b="1" dirty="0" smtClean="0">
                <a:solidFill>
                  <a:srgbClr val="0070C0"/>
                </a:solidFill>
                <a:latin typeface="+mj-lt"/>
              </a:rPr>
              <a:t>Illegal Agreement: </a:t>
            </a:r>
            <a:r>
              <a:rPr lang="en-US" sz="2200" dirty="0" smtClean="0">
                <a:latin typeface="+mj-lt"/>
              </a:rPr>
              <a:t>An agreement which is either prohibited by law or otherwise against the policy of law is an Illegal agreement. All illegal agreements are null and void but void agreements are not illegal. All collateral transaction to an illegal agreement are also illegal.</a:t>
            </a:r>
            <a:endParaRPr lang="en-US" sz="2200" b="1" dirty="0" smtClean="0">
              <a:solidFill>
                <a:srgbClr val="0070C0"/>
              </a:solidFill>
              <a:latin typeface="+mj-lt"/>
            </a:endParaRPr>
          </a:p>
          <a:p>
            <a:pPr algn="just"/>
            <a:endParaRPr lang="en-US" sz="2200" dirty="0" smtClean="0">
              <a:latin typeface="+mj-lt"/>
            </a:endParaRPr>
          </a:p>
          <a:p>
            <a:pPr algn="just"/>
            <a:endParaRPr lang="en-US" sz="2200" dirty="0" smtClean="0">
              <a:latin typeface="+mj-lt"/>
            </a:endParaRPr>
          </a:p>
          <a:p>
            <a:pPr algn="just"/>
            <a:endParaRPr lang="en-US" sz="2200" dirty="0" smtClean="0">
              <a:latin typeface="+mj-lt"/>
            </a:endParaRPr>
          </a:p>
          <a:p>
            <a:pPr algn="just"/>
            <a:endParaRPr lang="en-US" sz="2200" dirty="0" smtClean="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5</a:t>
            </a:fld>
            <a:endParaRPr lang="en-US"/>
          </a:p>
        </p:txBody>
      </p:sp>
      <p:sp>
        <p:nvSpPr>
          <p:cNvPr id="5" name="Rectangle 4"/>
          <p:cNvSpPr/>
          <p:nvPr/>
        </p:nvSpPr>
        <p:spPr>
          <a:xfrm>
            <a:off x="304800" y="580072"/>
            <a:ext cx="8305800" cy="6001643"/>
          </a:xfrm>
          <a:prstGeom prst="rect">
            <a:avLst/>
          </a:prstGeom>
        </p:spPr>
        <p:txBody>
          <a:bodyPr wrap="square">
            <a:spAutoFit/>
          </a:bodyPr>
          <a:lstStyle/>
          <a:p>
            <a:r>
              <a:rPr lang="en-US" sz="2400" b="1" dirty="0" smtClean="0">
                <a:solidFill>
                  <a:srgbClr val="0070C0"/>
                </a:solidFill>
                <a:latin typeface="+mj-lt"/>
              </a:rPr>
              <a:t>4. </a:t>
            </a:r>
            <a:r>
              <a:rPr lang="en-US" sz="2400" b="1" dirty="0" smtClean="0">
                <a:solidFill>
                  <a:srgbClr val="0070C0"/>
                </a:solidFill>
                <a:latin typeface="+mj-lt"/>
              </a:rPr>
              <a:t>Voidable </a:t>
            </a:r>
            <a:r>
              <a:rPr lang="en-US" sz="2400" b="1" dirty="0" smtClean="0">
                <a:solidFill>
                  <a:srgbClr val="0070C0"/>
                </a:solidFill>
                <a:latin typeface="+mj-lt"/>
              </a:rPr>
              <a:t>Agreement: </a:t>
            </a:r>
            <a:r>
              <a:rPr lang="en-US" sz="2400" dirty="0" smtClean="0">
                <a:latin typeface="+mj-lt"/>
              </a:rPr>
              <a:t>A voidable contract is a formal agreement between two parties that may be rendered unenforceable for a number of legal reasons. Reasons that can make a contract voidable include the following:</a:t>
            </a:r>
          </a:p>
          <a:p>
            <a:pPr lvl="1">
              <a:buFont typeface="Arial" pitchFamily="34" charset="0"/>
              <a:buChar char="•"/>
            </a:pPr>
            <a:r>
              <a:rPr lang="en-US" sz="2400" dirty="0" smtClean="0">
                <a:latin typeface="+mj-lt"/>
              </a:rPr>
              <a:t> 	Failure </a:t>
            </a:r>
            <a:r>
              <a:rPr lang="en-US" sz="2400" dirty="0" smtClean="0">
                <a:latin typeface="+mj-lt"/>
              </a:rPr>
              <a:t>by one or both parties to disclose </a:t>
            </a:r>
            <a:r>
              <a:rPr lang="en-US" sz="2400" dirty="0" smtClean="0">
                <a:latin typeface="+mj-lt"/>
              </a:rPr>
              <a:t>a material </a:t>
            </a:r>
            <a:r>
              <a:rPr lang="en-US" sz="2400" dirty="0" smtClean="0">
                <a:latin typeface="+mj-lt"/>
              </a:rPr>
              <a:t>fact</a:t>
            </a:r>
          </a:p>
          <a:p>
            <a:pPr lvl="1">
              <a:buFont typeface="Arial" pitchFamily="34" charset="0"/>
              <a:buChar char="•"/>
            </a:pPr>
            <a:r>
              <a:rPr lang="en-US" sz="2400" dirty="0" smtClean="0">
                <a:latin typeface="+mj-lt"/>
              </a:rPr>
              <a:t> 	A </a:t>
            </a:r>
            <a:r>
              <a:rPr lang="en-US" sz="2400" dirty="0" smtClean="0">
                <a:latin typeface="+mj-lt"/>
              </a:rPr>
              <a:t>mistake, misrepresentation or </a:t>
            </a:r>
            <a:r>
              <a:rPr lang="en-US" sz="2400" dirty="0" smtClean="0">
                <a:latin typeface="+mj-lt"/>
              </a:rPr>
              <a:t>fraud </a:t>
            </a:r>
          </a:p>
          <a:p>
            <a:pPr lvl="1">
              <a:buFont typeface="Arial" pitchFamily="34" charset="0"/>
              <a:buChar char="•"/>
            </a:pPr>
            <a:r>
              <a:rPr lang="en-US" sz="2400" dirty="0" smtClean="0">
                <a:latin typeface="+mj-lt"/>
              </a:rPr>
              <a:t> 	Undue influence or </a:t>
            </a:r>
            <a:r>
              <a:rPr lang="en-US" sz="2400" dirty="0" smtClean="0">
                <a:latin typeface="+mj-lt"/>
              </a:rPr>
              <a:t>duress</a:t>
            </a:r>
          </a:p>
          <a:p>
            <a:pPr lvl="1">
              <a:buFont typeface="Arial" pitchFamily="34" charset="0"/>
              <a:buChar char="•"/>
            </a:pPr>
            <a:r>
              <a:rPr lang="en-US" sz="2400" dirty="0" smtClean="0">
                <a:latin typeface="+mj-lt"/>
              </a:rPr>
              <a:t> 	One </a:t>
            </a:r>
            <a:r>
              <a:rPr lang="en-US" sz="2400" dirty="0" smtClean="0">
                <a:latin typeface="+mj-lt"/>
              </a:rPr>
              <a:t>party's legal incapacity to enter a contract</a:t>
            </a:r>
          </a:p>
          <a:p>
            <a:pPr lvl="1">
              <a:buFont typeface="Arial" pitchFamily="34" charset="0"/>
              <a:buChar char="•"/>
            </a:pPr>
            <a:r>
              <a:rPr lang="en-US" sz="2400" dirty="0" smtClean="0">
                <a:latin typeface="+mj-lt"/>
              </a:rPr>
              <a:t> 	One </a:t>
            </a:r>
            <a:r>
              <a:rPr lang="en-US" sz="2400" dirty="0" smtClean="0">
                <a:latin typeface="+mj-lt"/>
              </a:rPr>
              <a:t>or more terms that are unconscionable</a:t>
            </a:r>
          </a:p>
          <a:p>
            <a:pPr lvl="1">
              <a:buFont typeface="Arial" pitchFamily="34" charset="0"/>
              <a:buChar char="•"/>
            </a:pPr>
            <a:r>
              <a:rPr lang="en-US" sz="2400" dirty="0" smtClean="0">
                <a:latin typeface="+mj-lt"/>
              </a:rPr>
              <a:t> 	A </a:t>
            </a:r>
            <a:r>
              <a:rPr lang="en-US" sz="2400" dirty="0" smtClean="0">
                <a:latin typeface="+mj-lt"/>
              </a:rPr>
              <a:t>breach of </a:t>
            </a:r>
            <a:r>
              <a:rPr lang="en-US" sz="2400" dirty="0" smtClean="0">
                <a:latin typeface="+mj-lt"/>
              </a:rPr>
              <a:t>contract</a:t>
            </a:r>
          </a:p>
          <a:p>
            <a:pPr lvl="1">
              <a:buFont typeface="Arial" pitchFamily="34" charset="0"/>
              <a:buChar char="•"/>
            </a:pPr>
            <a:endParaRPr lang="en-US" sz="2400" b="1" dirty="0" smtClean="0">
              <a:solidFill>
                <a:srgbClr val="0070C0"/>
              </a:solidFill>
              <a:latin typeface="+mj-lt"/>
            </a:endParaRPr>
          </a:p>
          <a:p>
            <a:r>
              <a:rPr lang="en-US" sz="2400" b="1" dirty="0" smtClean="0">
                <a:solidFill>
                  <a:srgbClr val="0070C0"/>
                </a:solidFill>
                <a:latin typeface="+mj-lt"/>
              </a:rPr>
              <a:t>5. </a:t>
            </a:r>
            <a:r>
              <a:rPr lang="en-US" sz="2400" b="1" dirty="0" smtClean="0">
                <a:solidFill>
                  <a:srgbClr val="0070C0"/>
                </a:solidFill>
                <a:latin typeface="+mj-lt"/>
              </a:rPr>
              <a:t>Express </a:t>
            </a:r>
            <a:r>
              <a:rPr lang="en-US" sz="2400" b="1" dirty="0" smtClean="0">
                <a:solidFill>
                  <a:srgbClr val="0070C0"/>
                </a:solidFill>
                <a:latin typeface="+mj-lt"/>
              </a:rPr>
              <a:t>Agreement: </a:t>
            </a:r>
            <a:r>
              <a:rPr lang="en-US" sz="2400" dirty="0" smtClean="0">
                <a:latin typeface="+mj-lt"/>
              </a:rPr>
              <a:t>A written or verbal contract allowing parties to declare their intentions and contract terms in speech.</a:t>
            </a:r>
            <a:br>
              <a:rPr lang="en-US" sz="2400" dirty="0" smtClean="0">
                <a:latin typeface="+mj-lt"/>
              </a:rPr>
            </a:br>
            <a:endParaRPr lang="en-US" sz="2400" dirty="0" smtClean="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6</a:t>
            </a:fld>
            <a:endParaRPr lang="en-US"/>
          </a:p>
        </p:txBody>
      </p:sp>
      <p:sp>
        <p:nvSpPr>
          <p:cNvPr id="5" name="Rectangle 4"/>
          <p:cNvSpPr/>
          <p:nvPr/>
        </p:nvSpPr>
        <p:spPr>
          <a:xfrm>
            <a:off x="304800" y="580072"/>
            <a:ext cx="8305800" cy="5262979"/>
          </a:xfrm>
          <a:prstGeom prst="rect">
            <a:avLst/>
          </a:prstGeom>
        </p:spPr>
        <p:txBody>
          <a:bodyPr wrap="square">
            <a:spAutoFit/>
          </a:bodyPr>
          <a:lstStyle/>
          <a:p>
            <a:pPr algn="just"/>
            <a:r>
              <a:rPr lang="en-US" sz="2400" b="1" dirty="0" smtClean="0">
                <a:solidFill>
                  <a:srgbClr val="0070C0"/>
                </a:solidFill>
                <a:latin typeface="+mj-lt"/>
              </a:rPr>
              <a:t>6. </a:t>
            </a:r>
            <a:r>
              <a:rPr lang="en-US" sz="2400" b="1" dirty="0" smtClean="0">
                <a:solidFill>
                  <a:srgbClr val="0070C0"/>
                </a:solidFill>
                <a:latin typeface="+mj-lt"/>
              </a:rPr>
              <a:t>Implied Agreement: </a:t>
            </a:r>
            <a:r>
              <a:rPr lang="en-US" sz="2400" dirty="0" smtClean="0">
                <a:latin typeface="+mj-lt"/>
              </a:rPr>
              <a:t>An implied contract is a legally-binding obligation that derives from actions, conduct, or circumstances of one or more parties in an agreement. It has the same legal force as an express contract, which is a contract that is voluntarily entered into and agreed on verbally or in writing by two or more parties. The implied contract, on the other hand, is assumed to exist, but no written or verbal confirmation is necessary.</a:t>
            </a:r>
          </a:p>
          <a:p>
            <a:pPr algn="just"/>
            <a:r>
              <a:rPr lang="en-US" sz="2400" dirty="0" smtClean="0">
                <a:latin typeface="+mj-lt"/>
              </a:rPr>
              <a:t/>
            </a:r>
            <a:br>
              <a:rPr lang="en-US" sz="2400" dirty="0" smtClean="0">
                <a:latin typeface="+mj-lt"/>
              </a:rPr>
            </a:br>
            <a:r>
              <a:rPr lang="en-US" sz="2400" b="1" dirty="0" smtClean="0">
                <a:solidFill>
                  <a:srgbClr val="0070C0"/>
                </a:solidFill>
                <a:latin typeface="+mj-lt"/>
              </a:rPr>
              <a:t>7. </a:t>
            </a:r>
            <a:r>
              <a:rPr lang="en-US" sz="2400" b="1" dirty="0" smtClean="0">
                <a:solidFill>
                  <a:srgbClr val="0070C0"/>
                </a:solidFill>
                <a:latin typeface="+mj-lt"/>
              </a:rPr>
              <a:t>Conditional Agreement: </a:t>
            </a:r>
            <a:r>
              <a:rPr lang="en-US" sz="2400" dirty="0" smtClean="0">
                <a:latin typeface="+mj-lt"/>
              </a:rPr>
              <a:t>A conditional agreement, also called a hypothetical agreement, is a agreement that only requires performance once the delineated conditions are met. </a:t>
            </a:r>
            <a:endParaRPr lang="en-US" sz="2400" b="1" dirty="0" smtClean="0">
              <a:solidFill>
                <a:srgbClr val="0070C0"/>
              </a:solidFill>
              <a:latin typeface="+mj-lt"/>
            </a:endParaRPr>
          </a:p>
          <a:p>
            <a:pPr algn="just"/>
            <a:endParaRPr lang="en-US" sz="2400" b="1" dirty="0" smtClean="0">
              <a:solidFill>
                <a:srgbClr val="0070C0"/>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lstStyle/>
          <a:p>
            <a:pPr>
              <a:defRPr/>
            </a:pPr>
            <a:fld id="{BEFF15C5-7A37-4B5C-9F13-4DD073D7DC40}" type="slidenum">
              <a:rPr lang="en-US" smtClean="0"/>
              <a:pPr>
                <a:defRPr/>
              </a:pPr>
              <a:t>7</a:t>
            </a:fld>
            <a:endParaRPr lang="en-US" dirty="0"/>
          </a:p>
        </p:txBody>
      </p:sp>
      <p:sp>
        <p:nvSpPr>
          <p:cNvPr id="4"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0"/>
            <a:ext cx="8424768" cy="778609"/>
          </a:xfrm>
        </p:spPr>
        <p:txBody>
          <a:bodyPr>
            <a:normAutofit/>
          </a:bodyPr>
          <a:lstStyle/>
          <a:p>
            <a:pPr algn="ctr"/>
            <a:r>
              <a:rPr lang="en-US" sz="2400" b="1" dirty="0" smtClean="0">
                <a:solidFill>
                  <a:srgbClr val="FF0000"/>
                </a:solidFill>
                <a:latin typeface="bitter"/>
              </a:rPr>
              <a:t> Differences Between Agreement and Contract</a:t>
            </a:r>
            <a:endParaRPr lang="en-US" sz="2400" b="1" dirty="0">
              <a:solidFill>
                <a:srgbClr val="FF0000"/>
              </a:solidFill>
            </a:endParaRPr>
          </a:p>
        </p:txBody>
      </p:sp>
      <p:pic>
        <p:nvPicPr>
          <p:cNvPr id="1026" name="Picture 2" descr="C:\Users\HP\Desktop\gg-19.png"/>
          <p:cNvPicPr>
            <a:picLocks noChangeAspect="1" noChangeArrowheads="1"/>
          </p:cNvPicPr>
          <p:nvPr/>
        </p:nvPicPr>
        <p:blipFill>
          <a:blip r:embed="rId2"/>
          <a:srcRect/>
          <a:stretch>
            <a:fillRect/>
          </a:stretch>
        </p:blipFill>
        <p:spPr bwMode="auto">
          <a:xfrm>
            <a:off x="304800" y="914400"/>
            <a:ext cx="8382000" cy="5638800"/>
          </a:xfrm>
          <a:prstGeom prst="rect">
            <a:avLst/>
          </a:prstGeom>
          <a:noFill/>
        </p:spPr>
      </p:pic>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lstStyle/>
          <a:p>
            <a:pPr>
              <a:defRPr/>
            </a:pPr>
            <a:fld id="{BEFF15C5-7A37-4B5C-9F13-4DD073D7DC40}" type="slidenum">
              <a:rPr lang="en-US" smtClean="0"/>
              <a:pPr>
                <a:defRPr/>
              </a:pPr>
              <a:t>8</a:t>
            </a:fld>
            <a:endParaRPr lang="en-US" dirty="0"/>
          </a:p>
        </p:txBody>
      </p:sp>
      <p:sp>
        <p:nvSpPr>
          <p:cNvPr id="8" name="object 2"/>
          <p:cNvSpPr txBox="1"/>
          <p:nvPr/>
        </p:nvSpPr>
        <p:spPr>
          <a:xfrm>
            <a:off x="304800" y="533400"/>
            <a:ext cx="8369935" cy="6106800"/>
          </a:xfrm>
          <a:prstGeom prst="rect">
            <a:avLst/>
          </a:prstGeom>
        </p:spPr>
        <p:txBody>
          <a:bodyPr vert="horz" wrap="square" lIns="0" tIns="12700" rIns="0" bIns="0" rtlCol="0">
            <a:spAutoFit/>
          </a:bodyPr>
          <a:lstStyle/>
          <a:p>
            <a:r>
              <a:rPr lang="en-US" sz="2400" b="1" dirty="0" smtClean="0">
                <a:latin typeface="+mj-lt"/>
              </a:rPr>
              <a:t>Key Differences Between Agreement and </a:t>
            </a:r>
            <a:r>
              <a:rPr lang="en-US" sz="2400" b="1" dirty="0" smtClean="0">
                <a:latin typeface="+mj-lt"/>
              </a:rPr>
              <a:t>Contract:</a:t>
            </a:r>
            <a:endParaRPr lang="en-US" sz="2400" dirty="0" smtClean="0">
              <a:latin typeface="+mj-lt"/>
            </a:endParaRPr>
          </a:p>
          <a:p>
            <a:pPr>
              <a:lnSpc>
                <a:spcPct val="50000"/>
              </a:lnSpc>
            </a:pPr>
            <a:endParaRPr lang="en-US" sz="2400" dirty="0" smtClean="0">
              <a:latin typeface="+mj-lt"/>
            </a:endParaRPr>
          </a:p>
          <a:p>
            <a:r>
              <a:rPr lang="en-US" sz="2400" dirty="0" smtClean="0">
                <a:latin typeface="+mj-lt"/>
              </a:rPr>
              <a:t>The </a:t>
            </a:r>
            <a:r>
              <a:rPr lang="en-US" sz="2400" dirty="0" smtClean="0">
                <a:latin typeface="+mj-lt"/>
              </a:rPr>
              <a:t>points given below are substantial so far as </a:t>
            </a:r>
            <a:r>
              <a:rPr lang="en-US" sz="2400" dirty="0" smtClean="0">
                <a:latin typeface="+mj-lt"/>
              </a:rPr>
              <a:t>the difference </a:t>
            </a:r>
            <a:r>
              <a:rPr lang="en-US" sz="2400" dirty="0" smtClean="0">
                <a:latin typeface="+mj-lt"/>
              </a:rPr>
              <a:t>between agreement and contract is concerned</a:t>
            </a:r>
            <a:r>
              <a:rPr lang="en-US" sz="2400" dirty="0" smtClean="0">
                <a:latin typeface="+mj-lt"/>
              </a:rPr>
              <a:t>:</a:t>
            </a:r>
          </a:p>
          <a:p>
            <a:endParaRPr lang="en-US" sz="2400" dirty="0" smtClean="0">
              <a:latin typeface="+mj-lt"/>
            </a:endParaRPr>
          </a:p>
          <a:p>
            <a:r>
              <a:rPr lang="en-US" sz="2400" dirty="0" smtClean="0">
                <a:latin typeface="+mj-lt"/>
              </a:rPr>
              <a:t>1. Promises </a:t>
            </a:r>
            <a:r>
              <a:rPr lang="en-US" sz="2400" dirty="0" smtClean="0">
                <a:latin typeface="+mj-lt"/>
              </a:rPr>
              <a:t>and commitments forming consideration for the parties to the same consent is known as an agreement. The agreement, which is legally enforceable is known as a contract</a:t>
            </a:r>
            <a:r>
              <a:rPr lang="en-US" sz="2400" dirty="0" smtClean="0">
                <a:latin typeface="+mj-lt"/>
              </a:rPr>
              <a:t>.</a:t>
            </a:r>
          </a:p>
          <a:p>
            <a:pPr>
              <a:lnSpc>
                <a:spcPct val="50000"/>
              </a:lnSpc>
            </a:pPr>
            <a:endParaRPr lang="en-US" sz="2400" dirty="0" smtClean="0">
              <a:latin typeface="+mj-lt"/>
            </a:endParaRPr>
          </a:p>
          <a:p>
            <a:r>
              <a:rPr lang="en-US" sz="2400" dirty="0" smtClean="0">
                <a:latin typeface="+mj-lt"/>
              </a:rPr>
              <a:t>2. The </a:t>
            </a:r>
            <a:r>
              <a:rPr lang="en-US" sz="2400" dirty="0" smtClean="0">
                <a:latin typeface="+mj-lt"/>
              </a:rPr>
              <a:t>agreement is defined in section 2 (e) while a Contract is defined in section 2 (h) of the Indian Contract Act, 1872</a:t>
            </a:r>
            <a:r>
              <a:rPr lang="en-US" sz="2400" dirty="0" smtClean="0">
                <a:latin typeface="+mj-lt"/>
              </a:rPr>
              <a:t>.</a:t>
            </a:r>
          </a:p>
          <a:p>
            <a:pPr>
              <a:lnSpc>
                <a:spcPct val="50000"/>
              </a:lnSpc>
            </a:pPr>
            <a:endParaRPr lang="en-US" sz="2400" dirty="0" smtClean="0">
              <a:latin typeface="+mj-lt"/>
            </a:endParaRPr>
          </a:p>
          <a:p>
            <a:r>
              <a:rPr lang="en-US" sz="2400" dirty="0" smtClean="0">
                <a:latin typeface="+mj-lt"/>
              </a:rPr>
              <a:t>3. The </a:t>
            </a:r>
            <a:r>
              <a:rPr lang="en-US" sz="2400" dirty="0" smtClean="0">
                <a:latin typeface="+mj-lt"/>
              </a:rPr>
              <a:t>major elements of an agreement is the offer and its acceptance by the same person to whom it is made, for adequate consideration. Conversely, the major elements of an agreement are agreement and its enforceability by law</a:t>
            </a:r>
            <a:r>
              <a:rPr lang="en-US" sz="2400" dirty="0" smtClean="0">
                <a:latin typeface="+mj-lt"/>
              </a:rPr>
              <a:t>.</a:t>
            </a:r>
            <a:endParaRPr lang="en-US" sz="2400" dirty="0">
              <a:latin typeface="+mj-lt"/>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sz="quarter" idx="1"/>
          </p:nvPr>
        </p:nvSpPr>
        <p:spPr>
          <a:xfrm>
            <a:off x="374650" y="457200"/>
            <a:ext cx="8610600" cy="5562600"/>
          </a:xfrm>
        </p:spPr>
        <p:txBody>
          <a:bodyPr>
            <a:normAutofit lnSpcReduction="10000"/>
          </a:bodyPr>
          <a:lstStyle/>
          <a:p>
            <a:pPr>
              <a:buNone/>
            </a:pPr>
            <a:r>
              <a:rPr lang="en-US" dirty="0" smtClean="0"/>
              <a:t>4. Every </a:t>
            </a:r>
            <a:r>
              <a:rPr lang="en-US" dirty="0" smtClean="0"/>
              <a:t>agreement is not a contract, but every contract is an agreement.</a:t>
            </a:r>
          </a:p>
          <a:p>
            <a:pPr>
              <a:buNone/>
            </a:pPr>
            <a:r>
              <a:rPr lang="en-US" dirty="0" smtClean="0"/>
              <a:t>5. An </a:t>
            </a:r>
            <a:r>
              <a:rPr lang="en-US" dirty="0" smtClean="0"/>
              <a:t>agreement needs not to be given in writing, but the contracts are normally written and registered.</a:t>
            </a:r>
          </a:p>
          <a:p>
            <a:pPr>
              <a:buNone/>
            </a:pPr>
            <a:r>
              <a:rPr lang="en-US" dirty="0" smtClean="0"/>
              <a:t>6. The </a:t>
            </a:r>
            <a:r>
              <a:rPr lang="en-US" dirty="0" smtClean="0"/>
              <a:t>agreement does not legally bound any party for the performance. In the Contract, the people are legally bound to perform their part.</a:t>
            </a:r>
          </a:p>
          <a:p>
            <a:pPr>
              <a:buNone/>
            </a:pPr>
            <a:r>
              <a:rPr lang="en-US" dirty="0" smtClean="0"/>
              <a:t>7. The </a:t>
            </a:r>
            <a:r>
              <a:rPr lang="en-US" dirty="0" smtClean="0"/>
              <a:t>scope of the agreement is wider than a contract because it covers all types of agreement as well as contract. On the contrary, the scope of a contract is relatively narrower than an agreement because it covers only that agreement which have legal enforceability</a:t>
            </a:r>
            <a:r>
              <a:rPr lang="en-US" dirty="0" smtClean="0"/>
              <a:t>.</a:t>
            </a:r>
          </a:p>
          <a:p>
            <a:pPr>
              <a:buNone/>
            </a:pPr>
            <a:endParaRPr lang="en-US" dirty="0" smtClean="0"/>
          </a:p>
          <a:p>
            <a:pPr>
              <a:buNone/>
            </a:pPr>
            <a:r>
              <a:rPr lang="en-US" dirty="0" smtClean="0"/>
              <a:t>	It </a:t>
            </a:r>
            <a:r>
              <a:rPr lang="en-US" dirty="0" smtClean="0"/>
              <a:t>can also be </a:t>
            </a:r>
            <a:r>
              <a:rPr lang="en-US" dirty="0" smtClean="0"/>
              <a:t>defined as</a:t>
            </a:r>
            <a:r>
              <a:rPr lang="en-US" dirty="0" smtClean="0"/>
              <a:t> </a:t>
            </a:r>
            <a:r>
              <a:rPr lang="en-US" b="1" dirty="0" smtClean="0"/>
              <a:t>the contract which </a:t>
            </a:r>
            <a:r>
              <a:rPr lang="en-US" b="1" dirty="0" smtClean="0"/>
              <a:t>lacks enforceability </a:t>
            </a:r>
            <a:r>
              <a:rPr lang="en-US" b="1" dirty="0" smtClean="0"/>
              <a:t>by law is known as the agreement</a:t>
            </a:r>
            <a:r>
              <a:rPr lang="en-US" dirty="0" smtClean="0"/>
              <a:t>.</a:t>
            </a:r>
            <a:endParaRPr lang="en-US" b="1" dirty="0" smtClean="0">
              <a:cs typeface="Calibri" pitchFamily="34" charset="0"/>
            </a:endParaRPr>
          </a:p>
          <a:p>
            <a:pPr>
              <a:buNone/>
            </a:pPr>
            <a:endParaRPr lang="en-US" dirty="0" smtClean="0"/>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5"/>
          </p:nvPr>
        </p:nvSpPr>
        <p:spPr/>
        <p:txBody>
          <a:bodyPr/>
          <a:lstStyle/>
          <a:p>
            <a:pPr>
              <a:defRPr/>
            </a:pPr>
            <a:fld id="{BEFF15C5-7A37-4B5C-9F13-4DD073D7DC40}" type="slidenum">
              <a:rPr lang="en-US" smtClean="0"/>
              <a:pPr>
                <a:defRPr/>
              </a:pPr>
              <a:t>9</a:t>
            </a:fld>
            <a:endParaRPr lang="en-US"/>
          </a:p>
        </p:txBody>
      </p:sp>
    </p:spTree>
  </p:cSld>
  <p:clrMapOvr>
    <a:masterClrMapping/>
  </p:clrMapOvr>
  <p:transition spd="slow">
    <p:pull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3798</TotalTime>
  <Words>623</Words>
  <Application>Microsoft Office PowerPoint</Application>
  <PresentationFormat>On-screen Show (4:3)</PresentationFormat>
  <Paragraphs>68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    WELCOME  Class: B.Com – Part-2  Subject: Business Regulatory Framework TOPIC: Agreement – Meaning, Types and Differences between Agreement and contract</vt:lpstr>
      <vt:lpstr>Agreement : -</vt:lpstr>
      <vt:lpstr>Slide 3</vt:lpstr>
      <vt:lpstr>Slide 4</vt:lpstr>
      <vt:lpstr>Slide 5</vt:lpstr>
      <vt:lpstr>Slide 6</vt:lpstr>
      <vt:lpstr> Differences Between Agreement and Contract</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323</cp:revision>
  <dcterms:created xsi:type="dcterms:W3CDTF">2011-08-23T10:02:56Z</dcterms:created>
  <dcterms:modified xsi:type="dcterms:W3CDTF">2020-04-15T08:43:21Z</dcterms:modified>
</cp:coreProperties>
</file>